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88" r:id="rId8"/>
    <p:sldId id="262" r:id="rId9"/>
    <p:sldId id="273" r:id="rId10"/>
    <p:sldId id="274" r:id="rId11"/>
    <p:sldId id="275" r:id="rId12"/>
    <p:sldId id="272" r:id="rId13"/>
    <p:sldId id="276" r:id="rId14"/>
    <p:sldId id="277" r:id="rId15"/>
    <p:sldId id="278" r:id="rId16"/>
    <p:sldId id="279" r:id="rId17"/>
    <p:sldId id="283" r:id="rId18"/>
    <p:sldId id="282" r:id="rId19"/>
    <p:sldId id="284" r:id="rId20"/>
    <p:sldId id="285" r:id="rId21"/>
    <p:sldId id="286" r:id="rId22"/>
    <p:sldId id="295" r:id="rId23"/>
    <p:sldId id="296" r:id="rId24"/>
    <p:sldId id="297" r:id="rId25"/>
    <p:sldId id="300" r:id="rId26"/>
    <p:sldId id="332" r:id="rId27"/>
    <p:sldId id="301" r:id="rId28"/>
    <p:sldId id="298" r:id="rId29"/>
    <p:sldId id="302" r:id="rId30"/>
    <p:sldId id="303" r:id="rId31"/>
    <p:sldId id="304" r:id="rId32"/>
    <p:sldId id="308" r:id="rId33"/>
    <p:sldId id="305" r:id="rId34"/>
    <p:sldId id="309" r:id="rId35"/>
    <p:sldId id="310" r:id="rId36"/>
    <p:sldId id="311" r:id="rId37"/>
    <p:sldId id="312" r:id="rId38"/>
    <p:sldId id="313" r:id="rId39"/>
    <p:sldId id="307" r:id="rId40"/>
    <p:sldId id="314" r:id="rId41"/>
    <p:sldId id="315" r:id="rId42"/>
    <p:sldId id="317" r:id="rId43"/>
    <p:sldId id="316" r:id="rId44"/>
    <p:sldId id="318" r:id="rId45"/>
    <p:sldId id="319" r:id="rId46"/>
    <p:sldId id="320" r:id="rId47"/>
    <p:sldId id="322" r:id="rId48"/>
    <p:sldId id="336" r:id="rId49"/>
    <p:sldId id="321" r:id="rId50"/>
    <p:sldId id="325" r:id="rId51"/>
    <p:sldId id="326" r:id="rId52"/>
    <p:sldId id="327" r:id="rId53"/>
    <p:sldId id="337" r:id="rId54"/>
    <p:sldId id="328" r:id="rId55"/>
    <p:sldId id="331" r:id="rId56"/>
    <p:sldId id="333" r:id="rId57"/>
    <p:sldId id="335" r:id="rId58"/>
    <p:sldId id="33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FF00FF"/>
    <a:srgbClr val="AA7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28" autoAdjust="0"/>
    <p:restoredTop sz="94660"/>
  </p:normalViewPr>
  <p:slideViewPr>
    <p:cSldViewPr snapToGrid="0">
      <p:cViewPr>
        <p:scale>
          <a:sx n="100" d="100"/>
          <a:sy n="100" d="100"/>
        </p:scale>
        <p:origin x="-1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7E0-41C6-4EF6-BE75-23EAF457C5DB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9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7E0-41C6-4EF6-BE75-23EAF457C5DB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24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7E0-41C6-4EF6-BE75-23EAF457C5DB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7E0-41C6-4EF6-BE75-23EAF457C5DB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51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7E0-41C6-4EF6-BE75-23EAF457C5DB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10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7E0-41C6-4EF6-BE75-23EAF457C5DB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7E0-41C6-4EF6-BE75-23EAF457C5DB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01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7E0-41C6-4EF6-BE75-23EAF457C5DB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9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7E0-41C6-4EF6-BE75-23EAF457C5DB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69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7E0-41C6-4EF6-BE75-23EAF457C5DB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7E0-41C6-4EF6-BE75-23EAF457C5DB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31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8E7E0-41C6-4EF6-BE75-23EAF457C5DB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A545D-4965-4D50-AE11-1D97597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10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hris-engelhardt" TargetMode="External"/><Relationship Id="rId13" Type="http://schemas.openxmlformats.org/officeDocument/2006/relationships/image" Target="../media/image5.jpeg"/><Relationship Id="rId3" Type="http://schemas.openxmlformats.org/officeDocument/2006/relationships/hyperlink" Target="https://rstudio-education.github.io/hopr/" TargetMode="External"/><Relationship Id="rId7" Type="http://schemas.openxmlformats.org/officeDocument/2006/relationships/hyperlink" Target="https://www.rfordatasci.com/" TargetMode="External"/><Relationship Id="rId12" Type="http://schemas.openxmlformats.org/officeDocument/2006/relationships/image" Target="../media/image4.jpe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studio.cloud/learn/primers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www.tidyverse.org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community.rstudio.com/" TargetMode="External"/><Relationship Id="rId9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4297" y="525209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Data </a:t>
            </a:r>
            <a:r>
              <a:rPr lang="en-US" sz="6600" dirty="0" smtClean="0">
                <a:solidFill>
                  <a:srgbClr val="AA72D4"/>
                </a:solidFill>
              </a:rPr>
              <a:t>Science: A </a:t>
            </a:r>
            <a:r>
              <a:rPr lang="en-US" sz="6600" dirty="0" smtClean="0">
                <a:solidFill>
                  <a:srgbClr val="AA72D4"/>
                </a:solidFill>
              </a:rPr>
              <a:t>Career </a:t>
            </a:r>
            <a:br>
              <a:rPr lang="en-US" sz="6600" dirty="0" smtClean="0">
                <a:solidFill>
                  <a:srgbClr val="AA72D4"/>
                </a:solidFill>
              </a:rPr>
            </a:br>
            <a:r>
              <a:rPr lang="en-US" sz="6600" dirty="0" smtClean="0">
                <a:solidFill>
                  <a:srgbClr val="AA72D4"/>
                </a:solidFill>
              </a:rPr>
              <a:t>to </a:t>
            </a:r>
            <a:r>
              <a:rPr lang="en-US" sz="6600" dirty="0" smtClean="0">
                <a:solidFill>
                  <a:srgbClr val="AA72D4"/>
                </a:solidFill>
              </a:rPr>
              <a:t>Consider </a:t>
            </a:r>
            <a:endParaRPr lang="en-US" sz="6600" dirty="0">
              <a:solidFill>
                <a:srgbClr val="AA72D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5680" y="3082590"/>
            <a:ext cx="6441233" cy="993289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Chris Engelhardt, Ph.D.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Lead Data Scientist, CARFAX, Inc.</a:t>
            </a:r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73" y="6221950"/>
            <a:ext cx="389393" cy="38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61055" y="6191370"/>
            <a:ext cx="3214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Garamond" panose="02020404030301010803" pitchFamily="18" charset="0"/>
              </a:rPr>
              <a:t>linkedin.com/in/chrisengelhardt1 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1055" y="5651176"/>
            <a:ext cx="2735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Garamond" panose="02020404030301010803" pitchFamily="18" charset="0"/>
              </a:rPr>
              <a:t>github.com/</a:t>
            </a:r>
            <a:r>
              <a:rPr lang="en-US" dirty="0" err="1" smtClean="0">
                <a:solidFill>
                  <a:srgbClr val="00B050"/>
                </a:solidFill>
                <a:latin typeface="Garamond" panose="02020404030301010803" pitchFamily="18" charset="0"/>
              </a:rPr>
              <a:t>chris-engelhardt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62" y="5668924"/>
            <a:ext cx="394450" cy="38939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429666" y="6218714"/>
            <a:ext cx="1703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Garamond" panose="02020404030301010803" pitchFamily="18" charset="0"/>
              </a:rPr>
              <a:t>@</a:t>
            </a:r>
            <a:r>
              <a:rPr lang="en-US" dirty="0" err="1" smtClean="0">
                <a:solidFill>
                  <a:srgbClr val="00B050"/>
                </a:solidFill>
                <a:latin typeface="Garamond" panose="02020404030301010803" pitchFamily="18" charset="0"/>
              </a:rPr>
              <a:t>EngelhardtCR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042" name="Picture 18" descr="Image result for linkedi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62" y="6201066"/>
            <a:ext cx="393097" cy="39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carfax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501" y="6058317"/>
            <a:ext cx="2894197" cy="59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emai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73" y="5651791"/>
            <a:ext cx="392562" cy="39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429666" y="5651176"/>
            <a:ext cx="2856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Garamond" panose="02020404030301010803" pitchFamily="18" charset="0"/>
              </a:rPr>
              <a:t>chrisengelhardt@carfax.com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0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 What makes it sexy exactly?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Data skills are in </a:t>
            </a:r>
            <a:r>
              <a:rPr lang="en-US" sz="3600" i="1" dirty="0" smtClean="0">
                <a:solidFill>
                  <a:srgbClr val="FFFF00"/>
                </a:solidFill>
              </a:rPr>
              <a:t>extremely</a:t>
            </a:r>
            <a:r>
              <a:rPr lang="en-US" sz="3600" dirty="0" smtClean="0">
                <a:solidFill>
                  <a:srgbClr val="FFFF00"/>
                </a:solidFill>
              </a:rPr>
              <a:t> high demand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1212"/>
            <a:ext cx="1266530" cy="3650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058" y="2771212"/>
            <a:ext cx="3987357" cy="36505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344" y="3714548"/>
            <a:ext cx="4516584" cy="2707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044" y="2773992"/>
            <a:ext cx="815282" cy="8383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9453" y="2769318"/>
            <a:ext cx="837060" cy="841124"/>
          </a:xfrm>
          <a:prstGeom prst="rect">
            <a:avLst/>
          </a:prstGeom>
        </p:spPr>
      </p:pic>
      <p:sp>
        <p:nvSpPr>
          <p:cNvPr id="12" name="Plus 11"/>
          <p:cNvSpPr/>
          <p:nvPr/>
        </p:nvSpPr>
        <p:spPr>
          <a:xfrm>
            <a:off x="7978562" y="2732680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qual 12"/>
          <p:cNvSpPr/>
          <p:nvPr/>
        </p:nvSpPr>
        <p:spPr>
          <a:xfrm>
            <a:off x="9821877" y="2732680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102" name="Picture 6" descr="Image result for chef kis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641" y="2769318"/>
            <a:ext cx="841124" cy="84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03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 *YOU* are valuable!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20" y="1690688"/>
            <a:ext cx="94202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21410" y="365125"/>
            <a:ext cx="1775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926" y="2264525"/>
            <a:ext cx="9629775" cy="3276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2. Compensation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00586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21410" y="365125"/>
            <a:ext cx="1775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3. Top job since 2016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85" y="2260973"/>
            <a:ext cx="8982075" cy="4181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29406" y="2069868"/>
            <a:ext cx="1503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B0F0"/>
                </a:solidFill>
              </a:rPr>
              <a:t>2016</a:t>
            </a:r>
            <a:endParaRPr lang="en-US" sz="4800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29406" y="3936213"/>
            <a:ext cx="1503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B0F0"/>
                </a:solidFill>
              </a:rPr>
              <a:t>2017</a:t>
            </a:r>
            <a:endParaRPr lang="en-US" sz="4800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29406" y="5807824"/>
            <a:ext cx="1503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B0F0"/>
                </a:solidFill>
              </a:rPr>
              <a:t>2018</a:t>
            </a:r>
            <a:endParaRPr lang="en-US" sz="4800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29406" y="3020290"/>
            <a:ext cx="1503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B0F0"/>
                </a:solidFill>
              </a:rPr>
              <a:t>&amp;</a:t>
            </a:r>
            <a:endParaRPr lang="en-US" sz="4800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29406" y="4891901"/>
            <a:ext cx="1503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B0F0"/>
                </a:solidFill>
              </a:rPr>
              <a:t>&amp;</a:t>
            </a:r>
            <a:endParaRPr lang="en-US" sz="4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00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 4. Work flexibility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14" y="1903268"/>
            <a:ext cx="2819400" cy="1638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96" y="3288892"/>
            <a:ext cx="2781300" cy="1524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340" y="5139772"/>
            <a:ext cx="2771775" cy="15430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264" y="4923818"/>
            <a:ext cx="2171700" cy="16192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945" y="1690688"/>
            <a:ext cx="3419475" cy="1257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08" y="4047518"/>
            <a:ext cx="2343150" cy="16859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1868" y="923925"/>
            <a:ext cx="2352675" cy="15335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4033" y="4996897"/>
            <a:ext cx="2390775" cy="1685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4334" y="2922270"/>
            <a:ext cx="25622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9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5. Impact millions of people  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FF00"/>
                </a:solidFill>
              </a:rPr>
              <a:t>Help people make decisions</a:t>
            </a:r>
            <a:endParaRPr lang="en-US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58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How much should I pay?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082" y="1690688"/>
            <a:ext cx="5384223" cy="49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8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6" y="18004"/>
            <a:ext cx="10133215" cy="682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Summary</a:t>
            </a:r>
            <a:r>
              <a:rPr lang="en-US" sz="6600" dirty="0" smtClean="0">
                <a:solidFill>
                  <a:srgbClr val="AA72D4"/>
                </a:solidFill>
              </a:rPr>
              <a:t> 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Data science skills are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Pay is good</a:t>
            </a:r>
          </a:p>
          <a:p>
            <a:r>
              <a:rPr lang="en-US" sz="3600" dirty="0">
                <a:solidFill>
                  <a:srgbClr val="FFFF00"/>
                </a:solidFill>
              </a:rPr>
              <a:t>Job satisfaction is high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Flexibility to work on different problems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Your work can make a huge difference in people’s lives </a:t>
            </a: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14949" y="1128713"/>
            <a:ext cx="1123949" cy="11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0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500" y="2511425"/>
            <a:ext cx="10515600" cy="11207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00B050"/>
                </a:solidFill>
              </a:rPr>
              <a:t>The day-to-day life of a </a:t>
            </a:r>
          </a:p>
          <a:p>
            <a:pPr marL="0" indent="0" algn="ctr">
              <a:buNone/>
            </a:pPr>
            <a:r>
              <a:rPr lang="en-US" sz="7200" dirty="0" smtClean="0">
                <a:solidFill>
                  <a:srgbClr val="00B050"/>
                </a:solidFill>
              </a:rPr>
              <a:t>data scientist</a:t>
            </a:r>
            <a:endParaRPr lang="en-US" sz="7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43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Roadmap 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What </a:t>
            </a:r>
            <a:r>
              <a:rPr lang="en-US" sz="3600" dirty="0" smtClean="0">
                <a:solidFill>
                  <a:srgbClr val="FFFF00"/>
                </a:solidFill>
              </a:rPr>
              <a:t>is data science?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Day-to-day activities</a:t>
            </a:r>
          </a:p>
          <a:p>
            <a:r>
              <a:rPr lang="en-US" sz="3600" dirty="0">
                <a:solidFill>
                  <a:srgbClr val="FFFF00"/>
                </a:solidFill>
              </a:rPr>
              <a:t>Transition from academia to data </a:t>
            </a:r>
            <a:r>
              <a:rPr lang="en-US" sz="3600" dirty="0" smtClean="0">
                <a:solidFill>
                  <a:srgbClr val="FFFF00"/>
                </a:solidFill>
              </a:rPr>
              <a:t>science</a:t>
            </a:r>
            <a:endParaRPr lang="en-US" sz="3600" dirty="0" smtClean="0">
              <a:solidFill>
                <a:srgbClr val="FFFF00"/>
              </a:solidFill>
            </a:endParaRPr>
          </a:p>
          <a:p>
            <a:r>
              <a:rPr lang="en-US" sz="3600" dirty="0" smtClean="0">
                <a:solidFill>
                  <a:srgbClr val="FFFF00"/>
                </a:solidFill>
              </a:rPr>
              <a:t>Practical </a:t>
            </a:r>
            <a:r>
              <a:rPr lang="en-US" sz="3600" dirty="0" smtClean="0">
                <a:solidFill>
                  <a:srgbClr val="FFFF00"/>
                </a:solidFill>
              </a:rPr>
              <a:t>advice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7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 </a:t>
            </a:r>
            <a:endParaRPr lang="en-US" sz="6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2619375"/>
            <a:ext cx="67151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5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 </a:t>
            </a:r>
            <a:endParaRPr lang="en-US" sz="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831882"/>
            <a:ext cx="69818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9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 </a:t>
            </a:r>
            <a:endParaRPr lang="en-US" sz="6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8" y="152397"/>
            <a:ext cx="5594772" cy="38811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065" y="152396"/>
            <a:ext cx="5486107" cy="38811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619" y="4357980"/>
            <a:ext cx="67341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But…programmatically</a:t>
            </a:r>
            <a:r>
              <a:rPr lang="en-US" sz="6600" dirty="0" smtClean="0">
                <a:solidFill>
                  <a:srgbClr val="AA72D4"/>
                </a:solidFill>
              </a:rPr>
              <a:t> </a:t>
            </a:r>
            <a:endParaRPr lang="en-US" sz="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10" y="1918607"/>
            <a:ext cx="7755812" cy="436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0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 </a:t>
            </a:r>
            <a:r>
              <a:rPr lang="en-US" sz="6600" dirty="0" smtClean="0">
                <a:solidFill>
                  <a:srgbClr val="AA72D4"/>
                </a:solidFill>
              </a:rPr>
              <a:t> </a:t>
            </a:r>
            <a:endParaRPr lang="en-US" sz="6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25500" y="2511425"/>
            <a:ext cx="10515600" cy="11207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FFFF00"/>
                </a:solidFill>
              </a:rPr>
              <a:t>Work </a:t>
            </a:r>
            <a:r>
              <a:rPr lang="en-US" sz="7200" dirty="0">
                <a:solidFill>
                  <a:srgbClr val="FFFF00"/>
                </a:solidFill>
              </a:rPr>
              <a:t>on </a:t>
            </a:r>
            <a:r>
              <a:rPr lang="en-US" sz="7200" i="1" dirty="0">
                <a:solidFill>
                  <a:srgbClr val="00B0F0"/>
                </a:solidFill>
              </a:rPr>
              <a:t>ill-defined</a:t>
            </a:r>
            <a:r>
              <a:rPr lang="en-US" sz="7200" dirty="0">
                <a:solidFill>
                  <a:srgbClr val="FFFF00"/>
                </a:solidFill>
              </a:rPr>
              <a:t> </a:t>
            </a:r>
            <a:r>
              <a:rPr lang="en-US" sz="7200" dirty="0" smtClean="0">
                <a:solidFill>
                  <a:srgbClr val="FFFF00"/>
                </a:solidFill>
              </a:rPr>
              <a:t>business questions</a:t>
            </a:r>
            <a:endParaRPr lang="en-US" sz="7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49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Questions such as…</a:t>
            </a:r>
            <a:r>
              <a:rPr lang="en-US" sz="6600" dirty="0" smtClean="0">
                <a:solidFill>
                  <a:srgbClr val="AA72D4"/>
                </a:solidFill>
              </a:rPr>
              <a:t> 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How can we identify fraud?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What is the value of this vehicle? 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How can we identify our market segments? 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How can we make this business process more efficient?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How can we improve this product?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How should we prioritize these business customers?</a:t>
            </a: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42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 </a:t>
            </a:r>
            <a:r>
              <a:rPr lang="en-US" sz="6600" dirty="0" smtClean="0">
                <a:solidFill>
                  <a:srgbClr val="AA72D4"/>
                </a:solidFill>
              </a:rPr>
              <a:t> </a:t>
            </a:r>
            <a:endParaRPr lang="en-US" sz="6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25500" y="2511425"/>
            <a:ext cx="10515600" cy="11207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FFFF00"/>
                </a:solidFill>
              </a:rPr>
              <a:t>Answer them using…</a:t>
            </a:r>
            <a:endParaRPr lang="en-US" sz="7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8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687" y="1662112"/>
            <a:ext cx="9572625" cy="36099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51316" y="6308180"/>
            <a:ext cx="4840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Grolemund</a:t>
            </a:r>
            <a:r>
              <a:rPr lang="en-US" dirty="0" smtClean="0"/>
              <a:t> </a:t>
            </a:r>
            <a:r>
              <a:rPr lang="en-US" dirty="0"/>
              <a:t>&amp; Wickham, </a:t>
            </a:r>
            <a:r>
              <a:rPr lang="en-US" dirty="0" smtClean="0"/>
              <a:t>2017, R for Data Science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9154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Summary</a:t>
            </a:r>
            <a:r>
              <a:rPr lang="en-US" sz="6600" dirty="0" smtClean="0">
                <a:solidFill>
                  <a:srgbClr val="AA72D4"/>
                </a:solidFill>
              </a:rPr>
              <a:t> 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A fair amount of data manipulation and movement 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Programming 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Explain complex concepts/results to business people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Bring data to bear on business challenges and opportunities 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Some machine learning/predictive analytics</a:t>
            </a:r>
            <a:endParaRPr lang="en-US" sz="3200" dirty="0" smtClean="0">
              <a:solidFill>
                <a:srgbClr val="FFFF00"/>
              </a:solidFill>
            </a:endParaRP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02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500" y="2511425"/>
            <a:ext cx="10515600" cy="11207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00B050"/>
                </a:solidFill>
              </a:rPr>
              <a:t>Transition from academia to data science</a:t>
            </a:r>
            <a:endParaRPr lang="en-US" sz="7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8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500" y="2511425"/>
            <a:ext cx="10515600" cy="11207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00B050"/>
                </a:solidFill>
              </a:rPr>
              <a:t>What </a:t>
            </a:r>
            <a:r>
              <a:rPr lang="en-US" sz="7200" b="1" i="1" dirty="0" smtClean="0">
                <a:solidFill>
                  <a:srgbClr val="00B050"/>
                </a:solidFill>
              </a:rPr>
              <a:t>IS</a:t>
            </a:r>
            <a:r>
              <a:rPr lang="en-US" sz="7200" dirty="0" smtClean="0">
                <a:solidFill>
                  <a:srgbClr val="00B050"/>
                </a:solidFill>
              </a:rPr>
              <a:t> data science?</a:t>
            </a:r>
            <a:endParaRPr lang="en-US" sz="7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70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Me, on 2015-08-28 (</a:t>
            </a:r>
            <a:r>
              <a:rPr lang="en-US" sz="6600" dirty="0" err="1" smtClean="0">
                <a:solidFill>
                  <a:srgbClr val="AA72D4"/>
                </a:solidFill>
              </a:rPr>
              <a:t>ish</a:t>
            </a:r>
            <a:r>
              <a:rPr lang="en-US" sz="6600" dirty="0" smtClean="0">
                <a:solidFill>
                  <a:srgbClr val="AA72D4"/>
                </a:solidFill>
              </a:rPr>
              <a:t>)</a:t>
            </a:r>
            <a:endParaRPr lang="en-US" sz="6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79" y="1690688"/>
            <a:ext cx="8481527" cy="477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9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Leaving academia is scary!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You are trained to be an academic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Who can I even talk with about my not being “all in?”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You might think you are a failure or could not make it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What will other people think of my decision?</a:t>
            </a:r>
          </a:p>
          <a:p>
            <a:endParaRPr lang="en-US" sz="2400" dirty="0" smtClean="0">
              <a:solidFill>
                <a:srgbClr val="FFFF00"/>
              </a:solidFill>
            </a:endParaRP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25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466" y="1231154"/>
            <a:ext cx="5595549" cy="453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825500" y="2511425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200" dirty="0" smtClean="0">
                <a:solidFill>
                  <a:srgbClr val="FFFF00"/>
                </a:solidFill>
              </a:rPr>
              <a:t>On the </a:t>
            </a:r>
            <a:r>
              <a:rPr lang="en-US" sz="7200" i="1" dirty="0" smtClean="0">
                <a:solidFill>
                  <a:srgbClr val="00B0F0"/>
                </a:solidFill>
              </a:rPr>
              <a:t>differences</a:t>
            </a:r>
            <a:endParaRPr lang="en-US" sz="7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6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39788" y="1243013"/>
            <a:ext cx="5157787" cy="823912"/>
          </a:xfrm>
        </p:spPr>
        <p:txBody>
          <a:bodyPr>
            <a:normAutofit/>
          </a:bodyPr>
          <a:lstStyle/>
          <a:p>
            <a:r>
              <a:rPr lang="en-US" sz="4800" u="sng" dirty="0" smtClean="0">
                <a:solidFill>
                  <a:srgbClr val="00B0F0"/>
                </a:solidFill>
              </a:rPr>
              <a:t>Data science</a:t>
            </a:r>
            <a:endParaRPr lang="en-US" sz="4800" u="sng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839788" y="2066925"/>
            <a:ext cx="5157787" cy="3684588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Write code and develop software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Model for prediction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Compute on large, remote data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Content with good enough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Results have impact quickly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Few understand what you do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Business acumen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6172200" y="1243013"/>
            <a:ext cx="5183188" cy="823912"/>
          </a:xfrm>
        </p:spPr>
        <p:txBody>
          <a:bodyPr>
            <a:normAutofit/>
          </a:bodyPr>
          <a:lstStyle/>
          <a:p>
            <a:r>
              <a:rPr lang="en-US" sz="4800" u="sng" dirty="0" smtClean="0">
                <a:solidFill>
                  <a:srgbClr val="00B0F0"/>
                </a:solidFill>
              </a:rPr>
              <a:t>Academia</a:t>
            </a:r>
            <a:endParaRPr lang="en-US" sz="4800" u="sng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6172200" y="2066925"/>
            <a:ext cx="5183188" cy="3684588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Write papers and submit grants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 smtClean="0">
                <a:solidFill>
                  <a:srgbClr val="FFFF00"/>
                </a:solidFill>
              </a:rPr>
              <a:t>Model for inference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Compute on small, in-memory data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Fine-tune measurements and models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Results take months/years to publish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Most people understand what you do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Academic acumen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65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825500" y="2511425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200" dirty="0" smtClean="0">
                <a:solidFill>
                  <a:srgbClr val="FFFF00"/>
                </a:solidFill>
              </a:rPr>
              <a:t>On the </a:t>
            </a:r>
            <a:r>
              <a:rPr lang="en-US" sz="7200" i="1" dirty="0" smtClean="0">
                <a:solidFill>
                  <a:srgbClr val="00B0F0"/>
                </a:solidFill>
              </a:rPr>
              <a:t>similarities</a:t>
            </a:r>
            <a:endParaRPr lang="en-US" sz="7200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39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Similarities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Produce knowledge that makes people informed 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Face many, many data quality issues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Design studies and analyze results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Write narratives around why your work is valuable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Juggle </a:t>
            </a:r>
            <a:r>
              <a:rPr lang="en-US" sz="3600" dirty="0">
                <a:solidFill>
                  <a:srgbClr val="FFFF00"/>
                </a:solidFill>
              </a:rPr>
              <a:t>many </a:t>
            </a:r>
            <a:r>
              <a:rPr lang="en-US" sz="3600" dirty="0" smtClean="0">
                <a:solidFill>
                  <a:srgbClr val="FFFF00"/>
                </a:solidFill>
              </a:rPr>
              <a:t>projects and priorities</a:t>
            </a:r>
            <a:endParaRPr lang="en-US" sz="3600" dirty="0">
              <a:solidFill>
                <a:srgbClr val="FFFF00"/>
              </a:solidFill>
            </a:endParaRPr>
          </a:p>
          <a:p>
            <a:r>
              <a:rPr lang="en-US" sz="3600" dirty="0" smtClean="0">
                <a:solidFill>
                  <a:srgbClr val="FFFF00"/>
                </a:solidFill>
              </a:rPr>
              <a:t>Work with amazing collaborators</a:t>
            </a:r>
          </a:p>
          <a:p>
            <a:endParaRPr lang="en-US" sz="2400" dirty="0" smtClean="0">
              <a:solidFill>
                <a:srgbClr val="FFFF00"/>
              </a:solidFill>
            </a:endParaRP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55" y="1826079"/>
            <a:ext cx="5562600" cy="4438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986" y="2305536"/>
            <a:ext cx="5572125" cy="3629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771525"/>
            <a:ext cx="6781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CARFAX hack-a-thon: June 2019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5600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Summary</a:t>
            </a:r>
            <a:r>
              <a:rPr lang="en-US" sz="6600" dirty="0" smtClean="0">
                <a:solidFill>
                  <a:srgbClr val="AA72D4"/>
                </a:solidFill>
              </a:rPr>
              <a:t> 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Leaving academia can be daunting, but people will support you (</a:t>
            </a:r>
            <a:r>
              <a:rPr lang="en-US" sz="3600" i="1" dirty="0" smtClean="0">
                <a:solidFill>
                  <a:srgbClr val="FFFF00"/>
                </a:solidFill>
              </a:rPr>
              <a:t>especially</a:t>
            </a:r>
            <a:r>
              <a:rPr lang="en-US" sz="3600" dirty="0" smtClean="0">
                <a:solidFill>
                  <a:srgbClr val="FFFF00"/>
                </a:solidFill>
              </a:rPr>
              <a:t> me!)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Expect a few differences but many similarities</a:t>
            </a:r>
            <a:endParaRPr lang="en-US" sz="3200" dirty="0" smtClean="0">
              <a:solidFill>
                <a:srgbClr val="FFFF00"/>
              </a:solidFill>
            </a:endParaRP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5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500" y="2511425"/>
            <a:ext cx="10515600" cy="11207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00B050"/>
                </a:solidFill>
              </a:rPr>
              <a:t>Practical Advice</a:t>
            </a:r>
            <a:endParaRPr lang="en-US" sz="7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3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107950"/>
            <a:ext cx="5934075" cy="6648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650" y="660400"/>
            <a:ext cx="5911049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0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If I could… </a:t>
            </a:r>
            <a:endParaRPr lang="en-US" sz="6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527" y="2250717"/>
            <a:ext cx="6658946" cy="37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5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958850" y="1987550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 smtClean="0">
                <a:solidFill>
                  <a:srgbClr val="FFFF00"/>
                </a:solidFill>
              </a:rPr>
              <a:t>Remember when I said data science skills are    ?</a:t>
            </a:r>
            <a:endParaRPr lang="en-US" sz="6600" dirty="0">
              <a:solidFill>
                <a:srgbClr val="FFFF00"/>
              </a:solidFill>
            </a:endParaRPr>
          </a:p>
        </p:txBody>
      </p:sp>
      <p:pic>
        <p:nvPicPr>
          <p:cNvPr id="3" name="Picture 4" descr="Image result for fire emoj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487" y="2810963"/>
            <a:ext cx="859771" cy="89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01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825500" y="2511425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7200" dirty="0">
              <a:solidFill>
                <a:srgbClr val="FFFF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480" y="1120432"/>
            <a:ext cx="5240220" cy="2156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188595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The junior talent is exploding</a:t>
            </a:r>
            <a:endParaRPr lang="en-US" sz="6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57" y="1871662"/>
            <a:ext cx="2763761" cy="1414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57" y="3467100"/>
            <a:ext cx="4648212" cy="1413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57" y="5132832"/>
            <a:ext cx="5242506" cy="1382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038" y="2752292"/>
            <a:ext cx="4774218" cy="284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5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390525"/>
            <a:ext cx="1109662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1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787400" y="1758950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 smtClean="0">
                <a:solidFill>
                  <a:srgbClr val="FFFF00"/>
                </a:solidFill>
              </a:rPr>
              <a:t>Q: How can you </a:t>
            </a:r>
            <a:r>
              <a:rPr lang="en-US" sz="6600" i="1" dirty="0" smtClean="0">
                <a:solidFill>
                  <a:srgbClr val="FFFF00"/>
                </a:solidFill>
              </a:rPr>
              <a:t>compete</a:t>
            </a:r>
            <a:r>
              <a:rPr lang="en-US" sz="6600" dirty="0" smtClean="0">
                <a:solidFill>
                  <a:srgbClr val="FFFF00"/>
                </a:solidFill>
              </a:rPr>
              <a:t>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 smtClean="0">
                <a:solidFill>
                  <a:srgbClr val="FFFF00"/>
                </a:solidFill>
              </a:rPr>
              <a:t>A: Do something </a:t>
            </a:r>
            <a:r>
              <a:rPr lang="en-US" sz="6600" i="1" dirty="0" smtClean="0">
                <a:solidFill>
                  <a:srgbClr val="00B0F0"/>
                </a:solidFill>
              </a:rPr>
              <a:t>different</a:t>
            </a:r>
            <a:r>
              <a:rPr lang="en-US" sz="6600" dirty="0" smtClean="0">
                <a:solidFill>
                  <a:srgbClr val="FFFF00"/>
                </a:solidFill>
              </a:rPr>
              <a:t>!</a:t>
            </a:r>
            <a:endParaRPr lang="en-US" sz="6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Competing: be social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Make yourself known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Network, network, network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*Never* send in a resume without a point of contact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Know anyone with connections?</a:t>
            </a: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  <p:pic>
        <p:nvPicPr>
          <p:cNvPr id="4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429" y="1924051"/>
            <a:ext cx="389393" cy="38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950" y="1924051"/>
            <a:ext cx="394450" cy="389393"/>
          </a:xfrm>
          <a:prstGeom prst="rect">
            <a:avLst/>
          </a:prstGeom>
        </p:spPr>
      </p:pic>
      <p:pic>
        <p:nvPicPr>
          <p:cNvPr id="6" name="Picture 18" descr="Image result for linkedi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851" y="1906549"/>
            <a:ext cx="393097" cy="39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913" y="1915998"/>
            <a:ext cx="515406" cy="383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7284" y="1899596"/>
            <a:ext cx="14478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Competing: Business impact</a:t>
            </a:r>
            <a:r>
              <a:rPr lang="en-US" sz="6600" dirty="0" smtClean="0">
                <a:solidFill>
                  <a:srgbClr val="AA72D4"/>
                </a:solidFill>
              </a:rPr>
              <a:t> 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8" y="1614488"/>
            <a:ext cx="9609092" cy="502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7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Competing: Business impact</a:t>
            </a:r>
            <a:r>
              <a:rPr lang="en-US" sz="6600" dirty="0" smtClean="0">
                <a:solidFill>
                  <a:srgbClr val="AA72D4"/>
                </a:solidFill>
              </a:rPr>
              <a:t> 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8" y="1614488"/>
            <a:ext cx="9609092" cy="5022704"/>
          </a:xfrm>
          <a:prstGeom prst="rect">
            <a:avLst/>
          </a:prstGeom>
        </p:spPr>
      </p:pic>
      <p:sp>
        <p:nvSpPr>
          <p:cNvPr id="3" name="Multiply 2"/>
          <p:cNvSpPr/>
          <p:nvPr/>
        </p:nvSpPr>
        <p:spPr>
          <a:xfrm>
            <a:off x="1771649" y="1981199"/>
            <a:ext cx="7972425" cy="42957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Competing: Business impact</a:t>
            </a:r>
            <a:r>
              <a:rPr lang="en-US" sz="6600" dirty="0" smtClean="0">
                <a:solidFill>
                  <a:srgbClr val="AA72D4"/>
                </a:solidFill>
              </a:rPr>
              <a:t> 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Data science internship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Side project (</a:t>
            </a:r>
            <a:r>
              <a:rPr lang="en-US" sz="3600" i="1" dirty="0" smtClean="0">
                <a:solidFill>
                  <a:srgbClr val="FFFF00"/>
                </a:solidFill>
              </a:rPr>
              <a:t>show</a:t>
            </a:r>
            <a:r>
              <a:rPr lang="en-US" sz="3600" dirty="0" smtClean="0">
                <a:solidFill>
                  <a:srgbClr val="FFFF00"/>
                </a:solidFill>
              </a:rPr>
              <a:t> you can do the job) </a:t>
            </a:r>
            <a:endParaRPr lang="en-US" sz="36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437288"/>
            <a:ext cx="6565654" cy="33254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3301775"/>
            <a:ext cx="43243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Recommendation is to make an interactive web application that:</a:t>
            </a:r>
          </a:p>
          <a:p>
            <a:pPr marL="342900" indent="-342900">
              <a:buAutoNum type="arabicParenR"/>
            </a:pPr>
            <a:r>
              <a:rPr lang="en-US" sz="2400" dirty="0" smtClean="0">
                <a:solidFill>
                  <a:srgbClr val="00B0F0"/>
                </a:solidFill>
              </a:rPr>
              <a:t>Joins at least 2 data sources</a:t>
            </a:r>
          </a:p>
          <a:p>
            <a:pPr marL="342900" indent="-342900">
              <a:buAutoNum type="arabicParenR"/>
            </a:pPr>
            <a:r>
              <a:rPr lang="en-US" sz="2400" dirty="0" smtClean="0">
                <a:solidFill>
                  <a:srgbClr val="00B0F0"/>
                </a:solidFill>
              </a:rPr>
              <a:t>Does feature engineering</a:t>
            </a:r>
          </a:p>
          <a:p>
            <a:pPr marL="342900" indent="-342900">
              <a:buFontTx/>
              <a:buAutoNum type="arabicParenR"/>
            </a:pPr>
            <a:r>
              <a:rPr lang="en-US" sz="2400" dirty="0">
                <a:solidFill>
                  <a:srgbClr val="00B0F0"/>
                </a:solidFill>
              </a:rPr>
              <a:t>Fits a model that predicts an </a:t>
            </a:r>
            <a:r>
              <a:rPr lang="en-US" sz="2400" dirty="0" smtClean="0">
                <a:solidFill>
                  <a:srgbClr val="00B0F0"/>
                </a:solidFill>
              </a:rPr>
              <a:t>important business outcome </a:t>
            </a:r>
          </a:p>
          <a:p>
            <a:pPr marL="342900" indent="-342900">
              <a:buFontTx/>
              <a:buAutoNum type="arabicParenR"/>
            </a:pPr>
            <a:r>
              <a:rPr lang="en-US" sz="2400" dirty="0" smtClean="0">
                <a:solidFill>
                  <a:srgbClr val="00B0F0"/>
                </a:solidFill>
              </a:rPr>
              <a:t>Displays model performance and predictions</a:t>
            </a:r>
          </a:p>
          <a:p>
            <a:pPr marL="342900" indent="-342900">
              <a:buFontTx/>
              <a:buAutoNum type="arabicParenR"/>
            </a:pPr>
            <a:r>
              <a:rPr lang="en-US" sz="2400" dirty="0" smtClean="0">
                <a:solidFill>
                  <a:srgbClr val="00B0F0"/>
                </a:solidFill>
              </a:rPr>
              <a:t>Gets deployed (can be free)</a:t>
            </a:r>
          </a:p>
        </p:txBody>
      </p:sp>
    </p:spTree>
    <p:extLst>
      <p:ext uri="{BB962C8B-B14F-4D97-AF65-F5344CB8AC3E}">
        <p14:creationId xmlns:p14="http://schemas.microsoft.com/office/powerpoint/2010/main" val="388597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1851025"/>
            <a:ext cx="10515600" cy="3063875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FFFF00"/>
                </a:solidFill>
              </a:rPr>
              <a:t>“Data science is an exciting discipline that allows you to </a:t>
            </a:r>
            <a:r>
              <a:rPr lang="en-US" sz="7200" dirty="0" smtClean="0">
                <a:solidFill>
                  <a:srgbClr val="00B0F0"/>
                </a:solidFill>
              </a:rPr>
              <a:t>turn raw data</a:t>
            </a:r>
            <a:r>
              <a:rPr lang="en-US" sz="7200" dirty="0" smtClean="0">
                <a:solidFill>
                  <a:srgbClr val="FFFF00"/>
                </a:solidFill>
              </a:rPr>
              <a:t> into understanding, insight, and knowledge.”</a:t>
            </a:r>
            <a:endParaRPr lang="en-US" sz="72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351316" y="6308180"/>
            <a:ext cx="4840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solidFill>
                  <a:srgbClr val="00B050"/>
                </a:solidFill>
              </a:rPr>
              <a:t>Grolemund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&amp; Wickham, </a:t>
            </a:r>
            <a:r>
              <a:rPr lang="en-US" dirty="0" smtClean="0">
                <a:solidFill>
                  <a:srgbClr val="00B050"/>
                </a:solidFill>
              </a:rPr>
              <a:t>2017, R for Data Science</a:t>
            </a:r>
            <a:endParaRPr lang="en-US" sz="4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7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Competing: as a grad student</a:t>
            </a:r>
            <a:r>
              <a:rPr lang="en-US" sz="6600" dirty="0" smtClean="0">
                <a:solidFill>
                  <a:srgbClr val="AA72D4"/>
                </a:solidFill>
              </a:rPr>
              <a:t> 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Tackle your next problem with R (or Python) and get your work under version control and on GitHub (open science FTW)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3711575"/>
            <a:ext cx="9296400" cy="3095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8950" y="3182441"/>
            <a:ext cx="378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github.com/</a:t>
            </a:r>
            <a:r>
              <a:rPr lang="en-US" sz="2400" dirty="0" err="1" smtClean="0">
                <a:solidFill>
                  <a:srgbClr val="00B0F0"/>
                </a:solidFill>
              </a:rPr>
              <a:t>chris-engelhardt</a:t>
            </a:r>
            <a:endParaRPr lang="en-US" sz="2400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smtClean="0">
                <a:solidFill>
                  <a:srgbClr val="AA72D4"/>
                </a:solidFill>
              </a:rPr>
              <a:t>Competing: </a:t>
            </a:r>
            <a:r>
              <a:rPr lang="en-US" sz="6600" dirty="0">
                <a:solidFill>
                  <a:srgbClr val="AA72D4"/>
                </a:solidFill>
              </a:rPr>
              <a:t>as a grad student 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Create something programmatically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Save yourself time </a:t>
            </a:r>
          </a:p>
          <a:p>
            <a:endParaRPr lang="en-US" sz="3600" dirty="0" smtClean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3500996"/>
            <a:ext cx="7743824" cy="29998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3039331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Have your poster or paper update itself automatically!</a:t>
            </a:r>
          </a:p>
        </p:txBody>
      </p:sp>
    </p:spTree>
    <p:extLst>
      <p:ext uri="{BB962C8B-B14F-4D97-AF65-F5344CB8AC3E}">
        <p14:creationId xmlns:p14="http://schemas.microsoft.com/office/powerpoint/2010/main" val="282783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Summary</a:t>
            </a:r>
            <a:r>
              <a:rPr lang="en-US" sz="6600" dirty="0" smtClean="0">
                <a:solidFill>
                  <a:srgbClr val="AA72D4"/>
                </a:solidFill>
              </a:rPr>
              <a:t> 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Make yourself known and have a brand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Compete socially and show business impact</a:t>
            </a:r>
          </a:p>
          <a:p>
            <a:r>
              <a:rPr lang="en-US" sz="3600" dirty="0" smtClean="0">
                <a:solidFill>
                  <a:srgbClr val="FFFF00"/>
                </a:solidFill>
              </a:rPr>
              <a:t>You can improve today your academic workflow with programming</a:t>
            </a:r>
          </a:p>
          <a:p>
            <a:endParaRPr lang="en-US" sz="3200" dirty="0" smtClean="0">
              <a:solidFill>
                <a:srgbClr val="FFFF00"/>
              </a:solidFill>
            </a:endParaRP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Key Points to Remember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The demand for data skills is not going anywhere</a:t>
            </a:r>
          </a:p>
          <a:p>
            <a:r>
              <a:rPr lang="en-US" sz="3200" dirty="0" smtClean="0">
                <a:solidFill>
                  <a:srgbClr val="FFFF00"/>
                </a:solidFill>
              </a:rPr>
              <a:t>Many non-academic job options that are enjoyable, rewarding, and allow you to grow</a:t>
            </a:r>
          </a:p>
          <a:p>
            <a:r>
              <a:rPr lang="en-US" sz="3200" dirty="0" smtClean="0">
                <a:solidFill>
                  <a:srgbClr val="FFFF00"/>
                </a:solidFill>
              </a:rPr>
              <a:t>Hardly anyone in this world has your background and skill set</a:t>
            </a:r>
          </a:p>
          <a:p>
            <a:endParaRPr lang="en-US" sz="3200" dirty="0" smtClean="0">
              <a:solidFill>
                <a:srgbClr val="FFFF00"/>
              </a:solidFill>
            </a:endParaRP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4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177131"/>
            <a:ext cx="4752975" cy="4752975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Mizzou psychology department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CARFAX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Dr. Kim Bodner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13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Recommended resources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R for Data Science: </a:t>
            </a:r>
            <a:r>
              <a:rPr lang="en-US" sz="2000" dirty="0">
                <a:hlinkClick r:id="rId2"/>
              </a:rPr>
              <a:t>https://r4ds.had.co.nz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/>
          </a:p>
          <a:p>
            <a:r>
              <a:rPr lang="en-US" sz="2000" dirty="0" smtClean="0">
                <a:solidFill>
                  <a:srgbClr val="FFFF00"/>
                </a:solidFill>
              </a:rPr>
              <a:t>Hands on Programming with R: </a:t>
            </a:r>
            <a:r>
              <a:rPr lang="en-US" sz="2000" dirty="0">
                <a:hlinkClick r:id="rId3"/>
              </a:rPr>
              <a:t>https://rstudio-education.github.io/hopr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r>
              <a:rPr lang="en-US" sz="2000" dirty="0" err="1" smtClean="0">
                <a:solidFill>
                  <a:srgbClr val="FFFF00"/>
                </a:solidFill>
              </a:rPr>
              <a:t>RStudio</a:t>
            </a:r>
            <a:r>
              <a:rPr lang="en-US" sz="2000" dirty="0" smtClean="0">
                <a:solidFill>
                  <a:srgbClr val="FFFF00"/>
                </a:solidFill>
              </a:rPr>
              <a:t> community: </a:t>
            </a:r>
            <a:r>
              <a:rPr lang="en-US" sz="2000" dirty="0">
                <a:hlinkClick r:id="rId4"/>
              </a:rPr>
              <a:t>https://community.rstudio.com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FFFF00"/>
                </a:solidFill>
              </a:rPr>
              <a:t>      #</a:t>
            </a:r>
            <a:r>
              <a:rPr lang="en-US" sz="2000" dirty="0" err="1" smtClean="0">
                <a:solidFill>
                  <a:srgbClr val="FFFF00"/>
                </a:solidFill>
              </a:rPr>
              <a:t>rstats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</a:p>
          <a:p>
            <a:r>
              <a:rPr lang="en-US" sz="2000" dirty="0" smtClean="0">
                <a:solidFill>
                  <a:srgbClr val="FFFF00"/>
                </a:solidFill>
              </a:rPr>
              <a:t>Programming in </a:t>
            </a:r>
            <a:r>
              <a:rPr lang="en-US" sz="2000" dirty="0" err="1" smtClean="0">
                <a:solidFill>
                  <a:srgbClr val="FFFF00"/>
                </a:solidFill>
              </a:rPr>
              <a:t>tidyverse</a:t>
            </a:r>
            <a:r>
              <a:rPr lang="en-US" sz="2000" dirty="0" smtClean="0">
                <a:solidFill>
                  <a:srgbClr val="FFFF00"/>
                </a:solidFill>
              </a:rPr>
              <a:t>: </a:t>
            </a:r>
            <a:r>
              <a:rPr lang="en-US" sz="2000" dirty="0">
                <a:hlinkClick r:id="rId5"/>
              </a:rPr>
              <a:t>https://www.tidyverse.org</a:t>
            </a:r>
            <a:r>
              <a:rPr lang="en-US" sz="2000" dirty="0" smtClean="0">
                <a:hlinkClick r:id="rId5"/>
              </a:rPr>
              <a:t>/</a:t>
            </a:r>
            <a:endParaRPr lang="en-US" sz="2000" dirty="0" smtClean="0"/>
          </a:p>
          <a:p>
            <a:r>
              <a:rPr lang="en-US" sz="2000" dirty="0" err="1" smtClean="0">
                <a:solidFill>
                  <a:srgbClr val="FFFF00"/>
                </a:solidFill>
              </a:rPr>
              <a:t>RStudio</a:t>
            </a:r>
            <a:r>
              <a:rPr lang="en-US" sz="2000" dirty="0" smtClean="0">
                <a:solidFill>
                  <a:srgbClr val="FFFF00"/>
                </a:solidFill>
              </a:rPr>
              <a:t> primers: </a:t>
            </a:r>
            <a:r>
              <a:rPr lang="en-US" sz="2000" dirty="0">
                <a:hlinkClick r:id="rId6"/>
              </a:rPr>
              <a:t>https://</a:t>
            </a:r>
            <a:r>
              <a:rPr lang="en-US" sz="2000" dirty="0" smtClean="0">
                <a:hlinkClick r:id="rId6"/>
              </a:rPr>
              <a:t>rstudio.cloud/learn/primers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FFFF00"/>
                </a:solidFill>
              </a:rPr>
              <a:t>R for data science online learning community: </a:t>
            </a:r>
            <a:r>
              <a:rPr lang="en-US" sz="2000" dirty="0">
                <a:hlinkClick r:id="rId7"/>
              </a:rPr>
              <a:t>https://www.rfordatasci.com</a:t>
            </a:r>
            <a:r>
              <a:rPr lang="en-US" sz="2000" dirty="0" smtClean="0">
                <a:hlinkClick r:id="rId7"/>
              </a:rPr>
              <a:t>/</a:t>
            </a:r>
            <a:endParaRPr lang="en-US" sz="2000" dirty="0" smtClean="0"/>
          </a:p>
          <a:p>
            <a:r>
              <a:rPr lang="en-US" sz="2000" dirty="0">
                <a:solidFill>
                  <a:srgbClr val="FFFF00"/>
                </a:solidFill>
              </a:rPr>
              <a:t>Collection of data science resources: </a:t>
            </a:r>
            <a:r>
              <a:rPr lang="en-US" sz="2000" dirty="0">
                <a:hlinkClick r:id="rId8"/>
              </a:rPr>
              <a:t>https://</a:t>
            </a:r>
            <a:r>
              <a:rPr lang="en-US" sz="2000" dirty="0" smtClean="0">
                <a:hlinkClick r:id="rId8"/>
              </a:rPr>
              <a:t>github.com/chris-engelhardt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FFFF00"/>
                </a:solidFill>
              </a:rPr>
              <a:t>*Slides: 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 smtClean="0">
              <a:solidFill>
                <a:srgbClr val="FFFF00"/>
              </a:solidFill>
            </a:endParaRP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  <p:pic>
        <p:nvPicPr>
          <p:cNvPr id="13" name="Picture 4" descr="Rel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042" y="3048000"/>
            <a:ext cx="288193" cy="28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l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73" y="6221950"/>
            <a:ext cx="389393" cy="38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61055" y="6191370"/>
            <a:ext cx="3214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Garamond" panose="02020404030301010803" pitchFamily="18" charset="0"/>
              </a:rPr>
              <a:t>linkedin.com/in/chrisengelhardt1 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1055" y="5651176"/>
            <a:ext cx="2735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Garamond" panose="02020404030301010803" pitchFamily="18" charset="0"/>
              </a:rPr>
              <a:t>github.com/</a:t>
            </a:r>
            <a:r>
              <a:rPr lang="en-US" dirty="0" err="1" smtClean="0">
                <a:solidFill>
                  <a:srgbClr val="00B050"/>
                </a:solidFill>
                <a:latin typeface="Garamond" panose="02020404030301010803" pitchFamily="18" charset="0"/>
              </a:rPr>
              <a:t>chris-engelhardt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662" y="5668924"/>
            <a:ext cx="394450" cy="38939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29666" y="6218714"/>
            <a:ext cx="1703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Garamond" panose="02020404030301010803" pitchFamily="18" charset="0"/>
              </a:rPr>
              <a:t>@</a:t>
            </a:r>
            <a:r>
              <a:rPr lang="en-US" dirty="0" err="1" smtClean="0">
                <a:solidFill>
                  <a:srgbClr val="00B050"/>
                </a:solidFill>
                <a:latin typeface="Garamond" panose="02020404030301010803" pitchFamily="18" charset="0"/>
              </a:rPr>
              <a:t>EngelhardtCR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9" name="Picture 18" descr="Image result for linkedin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62" y="6201066"/>
            <a:ext cx="393097" cy="39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0" descr="Image result for carfax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501" y="6058317"/>
            <a:ext cx="2894197" cy="59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 descr="Image result for email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73" y="5651791"/>
            <a:ext cx="392562" cy="39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429666" y="5651176"/>
            <a:ext cx="2856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Garamond" panose="02020404030301010803" pitchFamily="18" charset="0"/>
              </a:rPr>
              <a:t>chrisengelhardt@carfax.com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2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>
              <a:solidFill>
                <a:srgbClr val="FFFF00"/>
              </a:solidFill>
            </a:endParaRP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9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>
              <a:solidFill>
                <a:srgbClr val="FFFF00"/>
              </a:solidFill>
            </a:endParaRP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8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>
              <a:solidFill>
                <a:srgbClr val="FFFF00"/>
              </a:solidFill>
            </a:endParaRPr>
          </a:p>
          <a:p>
            <a:endParaRPr lang="en-US" sz="3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4" y="2381250"/>
            <a:ext cx="12051403" cy="387667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solidFill>
                  <a:srgbClr val="AA72D4"/>
                </a:solidFill>
              </a:rPr>
              <a:t>CARFAX data science job call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068033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687" y="1662112"/>
            <a:ext cx="9572625" cy="36099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51316" y="6308180"/>
            <a:ext cx="4840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Grolemund</a:t>
            </a:r>
            <a:r>
              <a:rPr lang="en-US" dirty="0" smtClean="0"/>
              <a:t> </a:t>
            </a:r>
            <a:r>
              <a:rPr lang="en-US" dirty="0"/>
              <a:t>&amp; Wickham, </a:t>
            </a:r>
            <a:r>
              <a:rPr lang="en-US" dirty="0" smtClean="0"/>
              <a:t>2017, R for Data Science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9479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An academic workflow</a:t>
            </a:r>
            <a:endParaRPr lang="en-US" sz="6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" y="4170784"/>
            <a:ext cx="4663426" cy="2623177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2919410" y="2470357"/>
            <a:ext cx="2325818" cy="109321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742" y="4170784"/>
            <a:ext cx="3947100" cy="26231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343529" y="3796014"/>
            <a:ext cx="216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Finish data collection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54464" y="3796014"/>
            <a:ext cx="159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Publish results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7884367" y="2481790"/>
            <a:ext cx="2269925" cy="111234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5465673" y="1517566"/>
            <a:ext cx="2126663" cy="2653218"/>
            <a:chOff x="5465673" y="1517566"/>
            <a:chExt cx="2126663" cy="265321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5673" y="2928609"/>
              <a:ext cx="2126663" cy="12421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7600" y="2018782"/>
              <a:ext cx="826094" cy="2468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4766" y="1950098"/>
              <a:ext cx="598777" cy="376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9591" y="2481790"/>
              <a:ext cx="502745" cy="36389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65674" y="2018376"/>
              <a:ext cx="534335" cy="21942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65673" y="2696985"/>
              <a:ext cx="597493" cy="16227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65673" y="2328254"/>
              <a:ext cx="543192" cy="28739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63843" y="2392044"/>
              <a:ext cx="731253" cy="472892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5912745" y="1517566"/>
              <a:ext cx="1232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Do analysis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66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500" y="2511425"/>
            <a:ext cx="10515600" cy="11207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FFFF00"/>
                </a:solidFill>
              </a:rPr>
              <a:t>Why might you consider a </a:t>
            </a:r>
            <a:r>
              <a:rPr lang="en-US" sz="7200" dirty="0" smtClean="0">
                <a:solidFill>
                  <a:srgbClr val="00B0F0"/>
                </a:solidFill>
              </a:rPr>
              <a:t>career</a:t>
            </a:r>
            <a:r>
              <a:rPr lang="en-US" sz="7200" dirty="0" smtClean="0">
                <a:solidFill>
                  <a:srgbClr val="FFFF00"/>
                </a:solidFill>
              </a:rPr>
              <a:t> in data science?</a:t>
            </a:r>
            <a:endParaRPr lang="en-US" sz="7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94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45" y="2032289"/>
            <a:ext cx="9582150" cy="394335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AA72D4"/>
                </a:solidFill>
              </a:rPr>
              <a:t>1. The field is   </a:t>
            </a:r>
            <a:endParaRPr lang="en-US" sz="6600" dirty="0"/>
          </a:p>
        </p:txBody>
      </p:sp>
      <p:pic>
        <p:nvPicPr>
          <p:cNvPr id="19" name="Picture 4" descr="Image result for fire emoj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45" y="443389"/>
            <a:ext cx="859771" cy="89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76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4373</TotalTime>
  <Words>829</Words>
  <Application>Microsoft Office PowerPoint</Application>
  <PresentationFormat>Widescreen</PresentationFormat>
  <Paragraphs>167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Garamond</vt:lpstr>
      <vt:lpstr>Office Theme</vt:lpstr>
      <vt:lpstr>Data Science: A Career  to Consider </vt:lpstr>
      <vt:lpstr>Roadmap </vt:lpstr>
      <vt:lpstr>PowerPoint Presentation</vt:lpstr>
      <vt:lpstr>PowerPoint Presentation</vt:lpstr>
      <vt:lpstr>PowerPoint Presentation</vt:lpstr>
      <vt:lpstr>PowerPoint Presentation</vt:lpstr>
      <vt:lpstr>An academic workflow</vt:lpstr>
      <vt:lpstr>PowerPoint Presentation</vt:lpstr>
      <vt:lpstr>1. The field is   </vt:lpstr>
      <vt:lpstr> What makes it sexy exactly?</vt:lpstr>
      <vt:lpstr> *YOU* are valuable!</vt:lpstr>
      <vt:lpstr>2. Compensation</vt:lpstr>
      <vt:lpstr>3. Top job since 2016</vt:lpstr>
      <vt:lpstr> 4. Work flexibility</vt:lpstr>
      <vt:lpstr>5. Impact millions of people  </vt:lpstr>
      <vt:lpstr>How much should I pay?</vt:lpstr>
      <vt:lpstr>PowerPoint Presentation</vt:lpstr>
      <vt:lpstr>Summary </vt:lpstr>
      <vt:lpstr>PowerPoint Presentation</vt:lpstr>
      <vt:lpstr> </vt:lpstr>
      <vt:lpstr> </vt:lpstr>
      <vt:lpstr> </vt:lpstr>
      <vt:lpstr>But…programmatically </vt:lpstr>
      <vt:lpstr>  </vt:lpstr>
      <vt:lpstr>Questions such as… </vt:lpstr>
      <vt:lpstr>  </vt:lpstr>
      <vt:lpstr>PowerPoint Presentation</vt:lpstr>
      <vt:lpstr>Summary </vt:lpstr>
      <vt:lpstr>PowerPoint Presentation</vt:lpstr>
      <vt:lpstr>Me, on 2015-08-28 (ish)</vt:lpstr>
      <vt:lpstr>Leaving academia is scary!</vt:lpstr>
      <vt:lpstr>PowerPoint Presentation</vt:lpstr>
      <vt:lpstr>PowerPoint Presentation</vt:lpstr>
      <vt:lpstr>PowerPoint Presentation</vt:lpstr>
      <vt:lpstr>PowerPoint Presentation</vt:lpstr>
      <vt:lpstr>Similarities</vt:lpstr>
      <vt:lpstr>PowerPoint Presentation</vt:lpstr>
      <vt:lpstr>Summary </vt:lpstr>
      <vt:lpstr>PowerPoint Presentation</vt:lpstr>
      <vt:lpstr>If I could… </vt:lpstr>
      <vt:lpstr>PowerPoint Presentation</vt:lpstr>
      <vt:lpstr>PowerPoint Presentation</vt:lpstr>
      <vt:lpstr>The junior talent is exploding</vt:lpstr>
      <vt:lpstr>PowerPoint Presentation</vt:lpstr>
      <vt:lpstr>PowerPoint Presentation</vt:lpstr>
      <vt:lpstr>Competing: be social</vt:lpstr>
      <vt:lpstr>Competing: Business impact </vt:lpstr>
      <vt:lpstr>Competing: Business impact </vt:lpstr>
      <vt:lpstr>Competing: Business impact </vt:lpstr>
      <vt:lpstr>Competing: as a grad student </vt:lpstr>
      <vt:lpstr>Competing: as a grad student </vt:lpstr>
      <vt:lpstr>Summary </vt:lpstr>
      <vt:lpstr>Key Points to Remember</vt:lpstr>
      <vt:lpstr>PowerPoint Presentation</vt:lpstr>
      <vt:lpstr>Recommended resources</vt:lpstr>
      <vt:lpstr>PowerPoint Presentation</vt:lpstr>
      <vt:lpstr>PowerPoint Presentation</vt:lpstr>
      <vt:lpstr>PowerPoint Presentation</vt:lpstr>
    </vt:vector>
  </TitlesOfParts>
  <Company>Carfax,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Engelhardt</dc:creator>
  <cp:lastModifiedBy>Chris Engelhardt</cp:lastModifiedBy>
  <cp:revision>138</cp:revision>
  <dcterms:created xsi:type="dcterms:W3CDTF">2019-08-27T14:14:54Z</dcterms:created>
  <dcterms:modified xsi:type="dcterms:W3CDTF">2019-08-30T17:58:13Z</dcterms:modified>
</cp:coreProperties>
</file>